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5"/>
  </p:notesMasterIdLst>
  <p:sldIdLst>
    <p:sldId id="270" r:id="rId2"/>
    <p:sldId id="272" r:id="rId3"/>
    <p:sldId id="264" r:id="rId4"/>
  </p:sldIdLst>
  <p:sldSz cx="49377600" cy="32918400"/>
  <p:notesSz cx="6858000" cy="9144000"/>
  <p:embeddedFontLst>
    <p:embeddedFont>
      <p:font typeface="Arial Black" panose="020B0A04020102020204" pitchFamily="34" charset="0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Calibri Light" panose="020F0302020204030204" pitchFamily="34" charset="0"/>
      <p:regular r:id="rId11"/>
      <p:italic r:id="rId12"/>
    </p:embeddedFont>
    <p:embeddedFont>
      <p:font typeface="Cambria" panose="02040503050406030204" pitchFamily="18" charset="0"/>
      <p:regular r:id="rId13"/>
      <p:bold r:id="rId14"/>
      <p:italic r:id="rId15"/>
      <p:boldItalic r:id="rId16"/>
    </p:embeddedFont>
    <p:embeddedFont>
      <p:font typeface="Lato" panose="020B0604020202020204" charset="0"/>
      <p:regular r:id="rId17"/>
      <p:bold r:id="rId18"/>
      <p:italic r:id="rId19"/>
      <p:boldItalic r:id="rId20"/>
    </p:embeddedFont>
    <p:embeddedFont>
      <p:font typeface="Lato Black" panose="020B0604020202020204" charset="0"/>
      <p:bold r:id="rId21"/>
      <p:italic r:id="rId22"/>
      <p:boldItalic r:id="rId23"/>
    </p:embeddedFont>
    <p:embeddedFont>
      <p:font typeface="Verdana" panose="020B0604030504040204" pitchFamily="34" charset="0"/>
      <p:regular r:id="rId24"/>
      <p:bold r:id="rId25"/>
      <p:italic r:id="rId26"/>
      <p:boldItalic r:id="rId27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15576" userDrawn="1">
          <p15:clr>
            <a:srgbClr val="A4A3A4"/>
          </p15:clr>
        </p15:guide>
        <p15:guide id="3" pos="6024" userDrawn="1">
          <p15:clr>
            <a:srgbClr val="A4A3A4"/>
          </p15:clr>
        </p15:guide>
        <p15:guide id="4" pos="264" userDrawn="1">
          <p15:clr>
            <a:srgbClr val="A4A3A4"/>
          </p15:clr>
        </p15:guide>
        <p15:guide id="5" pos="744" userDrawn="1">
          <p15:clr>
            <a:srgbClr val="A4A3A4"/>
          </p15:clr>
        </p15:guide>
        <p15:guide id="6" orient="horz" pos="1036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CC"/>
    <a:srgbClr val="0033CC"/>
    <a:srgbClr val="8C1616"/>
    <a:srgbClr val="1903B9"/>
    <a:srgbClr val="FFD54F"/>
    <a:srgbClr val="E1BEE7"/>
    <a:srgbClr val="9E9E9E"/>
    <a:srgbClr val="757575"/>
    <a:srgbClr val="BDBDBD"/>
    <a:srgbClr val="4A14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00" autoAdjust="0"/>
    <p:restoredTop sz="90359" autoAdjust="0"/>
  </p:normalViewPr>
  <p:slideViewPr>
    <p:cSldViewPr snapToGrid="0" showGuides="1">
      <p:cViewPr varScale="1">
        <p:scale>
          <a:sx n="18" d="100"/>
          <a:sy n="18" d="100"/>
        </p:scale>
        <p:origin x="221" y="168"/>
      </p:cViewPr>
      <p:guideLst>
        <p:guide pos="15576"/>
        <p:guide pos="6024"/>
        <p:guide pos="264"/>
        <p:guide pos="744"/>
        <p:guide orient="horz" pos="103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font" Target="fonts/font13.fntdata"/><Relationship Id="rId26" Type="http://schemas.openxmlformats.org/officeDocument/2006/relationships/font" Target="fonts/font21.fntdata"/><Relationship Id="rId3" Type="http://schemas.openxmlformats.org/officeDocument/2006/relationships/slide" Target="slides/slide2.xml"/><Relationship Id="rId21" Type="http://schemas.openxmlformats.org/officeDocument/2006/relationships/font" Target="fonts/font16.fntdata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font" Target="fonts/font12.fntdata"/><Relationship Id="rId25" Type="http://schemas.openxmlformats.org/officeDocument/2006/relationships/font" Target="fonts/font20.fntdata"/><Relationship Id="rId2" Type="http://schemas.openxmlformats.org/officeDocument/2006/relationships/slide" Target="slides/slide1.xml"/><Relationship Id="rId16" Type="http://schemas.openxmlformats.org/officeDocument/2006/relationships/font" Target="fonts/font11.fntdata"/><Relationship Id="rId20" Type="http://schemas.openxmlformats.org/officeDocument/2006/relationships/font" Target="fonts/font15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24" Type="http://schemas.openxmlformats.org/officeDocument/2006/relationships/font" Target="fonts/font19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23" Type="http://schemas.openxmlformats.org/officeDocument/2006/relationships/font" Target="fonts/font18.fntdata"/><Relationship Id="rId28" Type="http://schemas.openxmlformats.org/officeDocument/2006/relationships/presProps" Target="presProps.xml"/><Relationship Id="rId10" Type="http://schemas.openxmlformats.org/officeDocument/2006/relationships/font" Target="fonts/font5.fntdata"/><Relationship Id="rId19" Type="http://schemas.openxmlformats.org/officeDocument/2006/relationships/font" Target="fonts/font14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Relationship Id="rId22" Type="http://schemas.openxmlformats.org/officeDocument/2006/relationships/font" Target="fonts/font17.fntdata"/><Relationship Id="rId27" Type="http://schemas.openxmlformats.org/officeDocument/2006/relationships/font" Target="fonts/font22.fntdata"/><Relationship Id="rId30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svg>
</file>

<file path=ppt/media/image6.tiff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D1CB04D-1C75-43E0-9B64-B7DDAA42BB2C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14425" y="1143000"/>
            <a:ext cx="46291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26C2670-3342-473C-969D-FDFF399F205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174969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Notes: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 </a:t>
            </a:r>
            <a:r>
              <a:rPr lang="en-US" dirty="0" err="1"/>
              <a:t>Powerpoint</a:t>
            </a:r>
            <a:r>
              <a:rPr lang="en-US" dirty="0"/>
              <a:t>, click View &gt; Guides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Keep text within gutter guides.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Author list: Don’t split names onto two lines (e.g., “Jimmy [break] Smith”). If that happens, use a new line, unless you need the space. </a:t>
            </a:r>
            <a:r>
              <a:rPr lang="en-US" b="1" dirty="0"/>
              <a:t>Bold the first names of anybody who’s presenting</a:t>
            </a:r>
            <a:r>
              <a:rPr lang="en-US" dirty="0"/>
              <a:t> in person.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Intro/methods/result: </a:t>
            </a:r>
            <a:r>
              <a:rPr lang="en-US" b="1" dirty="0"/>
              <a:t>Do not drop below font size 28</a:t>
            </a:r>
            <a:r>
              <a:rPr lang="en-US" dirty="0"/>
              <a:t>, but if you have extra space, jack up the font size until the space is full.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Do not use color in the sidebars except in graphs/figures. It’ll pull attention from the center and slow interpretation for passersby.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26C2670-3342-473C-969D-FDFF399F205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108539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703320" y="5387342"/>
            <a:ext cx="41970960" cy="11460480"/>
          </a:xfrm>
        </p:spPr>
        <p:txBody>
          <a:bodyPr anchor="b"/>
          <a:lstStyle>
            <a:lvl1pPr algn="ctr"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172200" y="17289782"/>
            <a:ext cx="37033200" cy="7947658"/>
          </a:xfrm>
        </p:spPr>
        <p:txBody>
          <a:bodyPr/>
          <a:lstStyle>
            <a:lvl1pPr marL="0" indent="0" algn="ctr">
              <a:buNone/>
              <a:defRPr sz="11520"/>
            </a:lvl1pPr>
            <a:lvl2pPr marL="2194560" indent="0" algn="ctr">
              <a:buNone/>
              <a:defRPr sz="9600"/>
            </a:lvl2pPr>
            <a:lvl3pPr marL="4389120" indent="0" algn="ctr">
              <a:buNone/>
              <a:defRPr sz="8640"/>
            </a:lvl3pPr>
            <a:lvl4pPr marL="6583680" indent="0" algn="ctr">
              <a:buNone/>
              <a:defRPr sz="7680"/>
            </a:lvl4pPr>
            <a:lvl5pPr marL="8778240" indent="0" algn="ctr">
              <a:buNone/>
              <a:defRPr sz="7680"/>
            </a:lvl5pPr>
            <a:lvl6pPr marL="10972800" indent="0" algn="ctr">
              <a:buNone/>
              <a:defRPr sz="7680"/>
            </a:lvl6pPr>
            <a:lvl7pPr marL="13167360" indent="0" algn="ctr">
              <a:buNone/>
              <a:defRPr sz="7680"/>
            </a:lvl7pPr>
            <a:lvl8pPr marL="15361920" indent="0" algn="ctr">
              <a:buNone/>
              <a:defRPr sz="7680"/>
            </a:lvl8pPr>
            <a:lvl9pPr marL="17556480" indent="0" algn="ctr">
              <a:buNone/>
              <a:defRPr sz="768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7559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3694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5335848" y="1752600"/>
            <a:ext cx="10647045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394713" y="1752600"/>
            <a:ext cx="31323915" cy="27896822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5495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110489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368995" y="8206749"/>
            <a:ext cx="42588180" cy="13693138"/>
          </a:xfrm>
        </p:spPr>
        <p:txBody>
          <a:bodyPr anchor="b"/>
          <a:lstStyle>
            <a:lvl1pPr>
              <a:defRPr sz="28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68995" y="22029429"/>
            <a:ext cx="42588180" cy="7200898"/>
          </a:xfrm>
        </p:spPr>
        <p:txBody>
          <a:bodyPr/>
          <a:lstStyle>
            <a:lvl1pPr marL="0" indent="0">
              <a:buNone/>
              <a:defRPr sz="11520">
                <a:solidFill>
                  <a:schemeClr val="tx1"/>
                </a:solidFill>
              </a:defRPr>
            </a:lvl1pPr>
            <a:lvl2pPr marL="2194560" indent="0">
              <a:buNone/>
              <a:defRPr sz="9600">
                <a:solidFill>
                  <a:schemeClr val="tx1">
                    <a:tint val="75000"/>
                  </a:schemeClr>
                </a:solidFill>
              </a:defRPr>
            </a:lvl2pPr>
            <a:lvl3pPr marL="4389120" indent="0">
              <a:buNone/>
              <a:defRPr sz="8640">
                <a:solidFill>
                  <a:schemeClr val="tx1">
                    <a:tint val="75000"/>
                  </a:schemeClr>
                </a:solidFill>
              </a:defRPr>
            </a:lvl3pPr>
            <a:lvl4pPr marL="65836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4pPr>
            <a:lvl5pPr marL="877824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5pPr>
            <a:lvl6pPr marL="1097280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6pPr>
            <a:lvl7pPr marL="1316736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7pPr>
            <a:lvl8pPr marL="1536192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8pPr>
            <a:lvl9pPr marL="17556480" indent="0">
              <a:buNone/>
              <a:defRPr sz="768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5305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947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4997410" y="8763000"/>
            <a:ext cx="20985480" cy="208864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519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1" y="1752607"/>
            <a:ext cx="42588180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401147" y="8069582"/>
            <a:ext cx="20889036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401147" y="12024360"/>
            <a:ext cx="20889036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4997413" y="8069582"/>
            <a:ext cx="20991911" cy="3954778"/>
          </a:xfrm>
        </p:spPr>
        <p:txBody>
          <a:bodyPr anchor="b"/>
          <a:lstStyle>
            <a:lvl1pPr marL="0" indent="0">
              <a:buNone/>
              <a:defRPr sz="11520" b="1"/>
            </a:lvl1pPr>
            <a:lvl2pPr marL="2194560" indent="0">
              <a:buNone/>
              <a:defRPr sz="9600" b="1"/>
            </a:lvl2pPr>
            <a:lvl3pPr marL="4389120" indent="0">
              <a:buNone/>
              <a:defRPr sz="8640" b="1"/>
            </a:lvl3pPr>
            <a:lvl4pPr marL="6583680" indent="0">
              <a:buNone/>
              <a:defRPr sz="7680" b="1"/>
            </a:lvl4pPr>
            <a:lvl5pPr marL="8778240" indent="0">
              <a:buNone/>
              <a:defRPr sz="7680" b="1"/>
            </a:lvl5pPr>
            <a:lvl6pPr marL="10972800" indent="0">
              <a:buNone/>
              <a:defRPr sz="7680" b="1"/>
            </a:lvl6pPr>
            <a:lvl7pPr marL="13167360" indent="0">
              <a:buNone/>
              <a:defRPr sz="7680" b="1"/>
            </a:lvl7pPr>
            <a:lvl8pPr marL="15361920" indent="0">
              <a:buNone/>
              <a:defRPr sz="7680" b="1"/>
            </a:lvl8pPr>
            <a:lvl9pPr marL="17556480" indent="0">
              <a:buNone/>
              <a:defRPr sz="768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4997413" y="12024360"/>
            <a:ext cx="20991911" cy="176860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83873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05061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585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0991911" y="4739647"/>
            <a:ext cx="24997410" cy="23393400"/>
          </a:xfrm>
        </p:spPr>
        <p:txBody>
          <a:bodyPr/>
          <a:lstStyle>
            <a:lvl1pPr>
              <a:defRPr sz="15360"/>
            </a:lvl1pPr>
            <a:lvl2pPr>
              <a:defRPr sz="13440"/>
            </a:lvl2pPr>
            <a:lvl3pPr>
              <a:defRPr sz="11520"/>
            </a:lvl3pPr>
            <a:lvl4pPr>
              <a:defRPr sz="9600"/>
            </a:lvl4pPr>
            <a:lvl5pPr>
              <a:defRPr sz="9600"/>
            </a:lvl5pPr>
            <a:lvl6pPr>
              <a:defRPr sz="9600"/>
            </a:lvl6pPr>
            <a:lvl7pPr>
              <a:defRPr sz="9600"/>
            </a:lvl7pPr>
            <a:lvl8pPr>
              <a:defRPr sz="9600"/>
            </a:lvl8pPr>
            <a:lvl9pPr>
              <a:defRPr sz="96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394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01142" y="2194560"/>
            <a:ext cx="15925561" cy="7680960"/>
          </a:xfrm>
        </p:spPr>
        <p:txBody>
          <a:bodyPr anchor="b"/>
          <a:lstStyle>
            <a:lvl1pPr>
              <a:defRPr sz="153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91911" y="4739647"/>
            <a:ext cx="24997410" cy="23393400"/>
          </a:xfrm>
        </p:spPr>
        <p:txBody>
          <a:bodyPr anchor="t"/>
          <a:lstStyle>
            <a:lvl1pPr marL="0" indent="0">
              <a:buNone/>
              <a:defRPr sz="15360"/>
            </a:lvl1pPr>
            <a:lvl2pPr marL="2194560" indent="0">
              <a:buNone/>
              <a:defRPr sz="13440"/>
            </a:lvl2pPr>
            <a:lvl3pPr marL="4389120" indent="0">
              <a:buNone/>
              <a:defRPr sz="11520"/>
            </a:lvl3pPr>
            <a:lvl4pPr marL="6583680" indent="0">
              <a:buNone/>
              <a:defRPr sz="9600"/>
            </a:lvl4pPr>
            <a:lvl5pPr marL="8778240" indent="0">
              <a:buNone/>
              <a:defRPr sz="9600"/>
            </a:lvl5pPr>
            <a:lvl6pPr marL="10972800" indent="0">
              <a:buNone/>
              <a:defRPr sz="9600"/>
            </a:lvl6pPr>
            <a:lvl7pPr marL="13167360" indent="0">
              <a:buNone/>
              <a:defRPr sz="9600"/>
            </a:lvl7pPr>
            <a:lvl8pPr marL="15361920" indent="0">
              <a:buNone/>
              <a:defRPr sz="9600"/>
            </a:lvl8pPr>
            <a:lvl9pPr marL="17556480" indent="0">
              <a:buNone/>
              <a:defRPr sz="9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01142" y="9875520"/>
            <a:ext cx="15925561" cy="18295622"/>
          </a:xfrm>
        </p:spPr>
        <p:txBody>
          <a:bodyPr/>
          <a:lstStyle>
            <a:lvl1pPr marL="0" indent="0">
              <a:buNone/>
              <a:defRPr sz="7680"/>
            </a:lvl1pPr>
            <a:lvl2pPr marL="2194560" indent="0">
              <a:buNone/>
              <a:defRPr sz="6720"/>
            </a:lvl2pPr>
            <a:lvl3pPr marL="4389120" indent="0">
              <a:buNone/>
              <a:defRPr sz="5760"/>
            </a:lvl3pPr>
            <a:lvl4pPr marL="6583680" indent="0">
              <a:buNone/>
              <a:defRPr sz="4800"/>
            </a:lvl4pPr>
            <a:lvl5pPr marL="8778240" indent="0">
              <a:buNone/>
              <a:defRPr sz="4800"/>
            </a:lvl5pPr>
            <a:lvl6pPr marL="10972800" indent="0">
              <a:buNone/>
              <a:defRPr sz="4800"/>
            </a:lvl6pPr>
            <a:lvl7pPr marL="13167360" indent="0">
              <a:buNone/>
              <a:defRPr sz="4800"/>
            </a:lvl7pPr>
            <a:lvl8pPr marL="15361920" indent="0">
              <a:buNone/>
              <a:defRPr sz="4800"/>
            </a:lvl8pPr>
            <a:lvl9pPr marL="17556480" indent="0">
              <a:buNone/>
              <a:defRPr sz="48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00141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394710" y="1752607"/>
            <a:ext cx="42588180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394710" y="8763000"/>
            <a:ext cx="42588180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39471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135061-2F74-46D4-9F8F-C77EF304855D}" type="datetimeFigureOut">
              <a:rPr lang="en-US" smtClean="0"/>
              <a:t>3/31/2019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356330" y="30510487"/>
            <a:ext cx="1666494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4872930" y="30510487"/>
            <a:ext cx="11109960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76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FC52CE-B062-47D6-A8CB-AF6B214D1A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32060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389120" rtl="0" eaLnBrk="1" latinLnBrk="0" hangingPunct="1">
        <a:lnSpc>
          <a:spcPct val="90000"/>
        </a:lnSpc>
        <a:spcBef>
          <a:spcPct val="0"/>
        </a:spcBef>
        <a:buNone/>
        <a:defRPr sz="2112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97280" indent="-1097280" algn="l" defTabSz="4389120" rtl="0" eaLnBrk="1" latinLnBrk="0" hangingPunct="1">
        <a:lnSpc>
          <a:spcPct val="90000"/>
        </a:lnSpc>
        <a:spcBef>
          <a:spcPts val="4800"/>
        </a:spcBef>
        <a:buFont typeface="Arial" panose="020B0604020202020204" pitchFamily="34" charset="0"/>
        <a:buChar char="•"/>
        <a:defRPr sz="13440" kern="1200">
          <a:solidFill>
            <a:schemeClr val="tx1"/>
          </a:solidFill>
          <a:latin typeface="+mn-lt"/>
          <a:ea typeface="+mn-ea"/>
          <a:cs typeface="+mn-cs"/>
        </a:defRPr>
      </a:lvl1pPr>
      <a:lvl2pPr marL="32918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11520" kern="1200">
          <a:solidFill>
            <a:schemeClr val="tx1"/>
          </a:solidFill>
          <a:latin typeface="+mn-lt"/>
          <a:ea typeface="+mn-ea"/>
          <a:cs typeface="+mn-cs"/>
        </a:defRPr>
      </a:lvl2pPr>
      <a:lvl3pPr marL="54864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9600" kern="1200">
          <a:solidFill>
            <a:schemeClr val="tx1"/>
          </a:solidFill>
          <a:latin typeface="+mn-lt"/>
          <a:ea typeface="+mn-ea"/>
          <a:cs typeface="+mn-cs"/>
        </a:defRPr>
      </a:lvl3pPr>
      <a:lvl4pPr marL="76809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987552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207008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426464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645920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8653760" indent="-1097280" algn="l" defTabSz="4389120" rtl="0" eaLnBrk="1" latinLnBrk="0" hangingPunct="1">
        <a:lnSpc>
          <a:spcPct val="90000"/>
        </a:lnSpc>
        <a:spcBef>
          <a:spcPts val="2400"/>
        </a:spcBef>
        <a:buFont typeface="Arial" panose="020B0604020202020204" pitchFamily="34" charset="0"/>
        <a:buChar char="•"/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1pPr>
      <a:lvl2pPr marL="21945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2pPr>
      <a:lvl3pPr marL="43891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3pPr>
      <a:lvl4pPr marL="65836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4pPr>
      <a:lvl5pPr marL="877824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5pPr>
      <a:lvl6pPr marL="1097280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6pPr>
      <a:lvl7pPr marL="1316736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7pPr>
      <a:lvl8pPr marL="1536192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8pPr>
      <a:lvl9pPr marL="17556480" algn="l" defTabSz="4389120" rtl="0" eaLnBrk="1" latinLnBrk="0" hangingPunct="1">
        <a:defRPr sz="86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svg"/><Relationship Id="rId13" Type="http://schemas.openxmlformats.org/officeDocument/2006/relationships/image" Target="../media/image8.emf"/><Relationship Id="rId3" Type="http://schemas.openxmlformats.org/officeDocument/2006/relationships/image" Target="../media/image1.png"/><Relationship Id="rId7" Type="http://schemas.openxmlformats.org/officeDocument/2006/relationships/image" Target="../media/image2.png"/><Relationship Id="rId12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hyperlink" Target="mailto:lsmit224@vols.utk.edu" TargetMode="External"/><Relationship Id="rId11" Type="http://schemas.openxmlformats.org/officeDocument/2006/relationships/image" Target="../media/image6.tiff"/><Relationship Id="rId5" Type="http://schemas.openxmlformats.org/officeDocument/2006/relationships/hyperlink" Target="mailto:djhocking@frostburg.edu" TargetMode="External"/><Relationship Id="rId10" Type="http://schemas.openxmlformats.org/officeDocument/2006/relationships/image" Target="../media/image5.emf"/><Relationship Id="rId4" Type="http://schemas.microsoft.com/office/2007/relationships/hdphoto" Target="../media/hdphoto1.wdp"/><Relationship Id="rId9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qrstuff.com/" TargetMode="External"/><Relationship Id="rId2" Type="http://schemas.openxmlformats.org/officeDocument/2006/relationships/hyperlink" Target="https://www.qr-code-generator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A237E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6B60EAC3-1995-4BE4-BBD8-8AF8798C064B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harpenSoften amount="25000"/>
                    </a14:imgEffect>
                    <a14:imgEffect>
                      <a14:colorTemperature colorTemp="7200"/>
                    </a14:imgEffect>
                    <a14:imgEffect>
                      <a14:saturation sat="200000"/>
                    </a14:imgEffect>
                    <a14:imgEffect>
                      <a14:brightnessContrast bright="-3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6252" y="630022"/>
            <a:ext cx="36667845" cy="28687391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678733BE-059C-47B7-9415-5ADF2F3024F1}"/>
              </a:ext>
            </a:extLst>
          </p:cNvPr>
          <p:cNvSpPr/>
          <p:nvPr/>
        </p:nvSpPr>
        <p:spPr>
          <a:xfrm>
            <a:off x="39401612" y="0"/>
            <a:ext cx="10058400" cy="33196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DDC4359A-7BBB-495A-96DE-65574C0C88E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754701" y="5486400"/>
            <a:ext cx="26386971" cy="20262735"/>
          </a:xfrm>
        </p:spPr>
        <p:txBody>
          <a:bodyPr anchor="t">
            <a:noAutofit/>
          </a:bodyPr>
          <a:lstStyle/>
          <a:p>
            <a:pPr algn="l">
              <a:lnSpc>
                <a:spcPct val="100000"/>
              </a:lnSpc>
            </a:pP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Modeling biological tree growth and climate simultaneously properly accounts for uncertainty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and allows for flexible and explicit sub-models of growth </a:t>
            </a:r>
            <a:r>
              <a:rPr lang="en-US" sz="960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and climate</a:t>
            </a: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b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</a:br>
            <a:r>
              <a:rPr lang="en-US" sz="9600" dirty="0">
                <a:solidFill>
                  <a:schemeClr val="bg1"/>
                </a:solidFill>
                <a:latin typeface="Lato" panose="020F0502020204030203" pitchFamily="34" charset="0"/>
                <a:ea typeface="Roboto" panose="02000000000000000000" pitchFamily="2" charset="0"/>
                <a:cs typeface="Arial" panose="020B0604020202020204" pitchFamily="34" charset="0"/>
              </a:rPr>
              <a:t>Reconstructions are highly dependent on assumptions of climate and climate-growth  relationships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0C5B857-0E51-4898-BAEF-B471D5E63813}"/>
              </a:ext>
            </a:extLst>
          </p:cNvPr>
          <p:cNvSpPr/>
          <p:nvPr/>
        </p:nvSpPr>
        <p:spPr>
          <a:xfrm>
            <a:off x="0" y="0"/>
            <a:ext cx="10058400" cy="32918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b="1" i="1" dirty="0">
                <a:latin typeface="Lato" panose="020F0502020204030203" pitchFamily="34" charset="0"/>
                <a:cs typeface="Lato" panose="020F0502020204030203" pitchFamily="34" charset="0"/>
              </a:rPr>
              <a:t>Non-Cognitive Predictors of Student Success:</a:t>
            </a:r>
            <a:b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i="1" dirty="0">
                <a:latin typeface="Lato" panose="020F0502020204030203" pitchFamily="34" charset="0"/>
                <a:cs typeface="Lato" panose="020F0502020204030203" pitchFamily="34" charset="0"/>
              </a:rPr>
              <a:t>A Predictive Validity Comparison Between Domestic and International Students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E35B311-3C19-412C-ADE6-EB2E4158F366}"/>
              </a:ext>
            </a:extLst>
          </p:cNvPr>
          <p:cNvSpPr txBox="1"/>
          <p:nvPr/>
        </p:nvSpPr>
        <p:spPr>
          <a:xfrm>
            <a:off x="488187" y="3600987"/>
            <a:ext cx="9148839" cy="27945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INTRODUCTION/Motivation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Tree growth is a result of allometric growth patterns, climate, and non-climatic environmental conditions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Hiding Uncertainty: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Traditional dendroclimatological reconstructions occur in steps with removal of the biological growth and non-climatic variation prior to regression with climate. Each step assumes 0 uncertainty in the steps preceding it.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Schofield  et al. demonstrate a model-based approach to perform detrending and climate-growth relationships simultaneously.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Flexible framework: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however you want to say that it can incorporate many variables – species, disturbance, etc.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Bayesian inference: </a:t>
            </a: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Credible intervals = more intuitive interpretation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solidFill>
                  <a:srgbClr val="FF000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METHODS</a:t>
            </a: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" panose="020F0502020204030203" pitchFamily="34" charset="0"/>
                <a:cs typeface="Arial" panose="020B0604020202020204" pitchFamily="34" charset="0"/>
              </a:rPr>
              <a:t>All  you, babes.</a:t>
            </a: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b="1" dirty="0">
                <a:latin typeface="Lato Black" panose="020F0A02020204030203" pitchFamily="34" charset="0"/>
                <a:cs typeface="Arial" panose="020B0604020202020204" pitchFamily="34" charset="0"/>
              </a:rPr>
              <a:t>RESULTS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Graph or table with essential results only.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" panose="020F0502020204030203" pitchFamily="34" charset="0"/>
                <a:cs typeface="Arial" panose="020B0604020202020204" pitchFamily="34" charset="0"/>
              </a:rPr>
              <a:t>All the other correlations in the ammo bar.</a:t>
            </a: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DISCUSSION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No chronologies. Hierarchical components can be added to account for species and sites, and those become much more interpretable 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3600" dirty="0">
                <a:latin typeface="Lato Black" panose="020F0A02020204030203" pitchFamily="34" charset="0"/>
                <a:cs typeface="Arial" panose="020B0604020202020204" pitchFamily="34" charset="0"/>
              </a:rPr>
              <a:t>Worst case: same model, more info.</a:t>
            </a: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 marL="571500" indent="-5715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sz="3600" dirty="0">
              <a:latin typeface="Lato Black" panose="020F0A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endParaRPr lang="en-US" sz="36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>
              <a:lnSpc>
                <a:spcPct val="120000"/>
              </a:lnSpc>
            </a:pPr>
            <a:r>
              <a:rPr lang="en-US" sz="3600" dirty="0">
                <a:solidFill>
                  <a:srgbClr val="FF000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Keep font size as high above 28 as possible.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B244B05-C5D7-4580-8933-5B2F47EB56B0}"/>
              </a:ext>
            </a:extLst>
          </p:cNvPr>
          <p:cNvSpPr txBox="1"/>
          <p:nvPr/>
        </p:nvSpPr>
        <p:spPr>
          <a:xfrm>
            <a:off x="419100" y="1"/>
            <a:ext cx="38982511" cy="323165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endParaRPr lang="en-US" sz="3600" b="1" dirty="0">
              <a:latin typeface="Cambria" panose="02040503050406030204" pitchFamily="18" charset="0"/>
              <a:ea typeface="MS Mincho" panose="02020609040205080304" pitchFamily="49" charset="-128"/>
              <a:cs typeface="Times New Roman" panose="02020603050405020304" pitchFamily="18" charset="0"/>
            </a:endParaRPr>
          </a:p>
          <a:p>
            <a:r>
              <a:rPr lang="en-US" sz="6000" b="1" dirty="0">
                <a:latin typeface="Cambria" panose="02040503050406030204" pitchFamily="18" charset="0"/>
                <a:ea typeface="MS Mincho" panose="02020609040205080304" pitchFamily="49" charset="-128"/>
                <a:cs typeface="Times New Roman" panose="02020603050405020304" pitchFamily="18" charset="0"/>
              </a:rPr>
              <a:t>Hierarchical Bayesian models for climate reconstruction and uncertainty using tree-ring data</a:t>
            </a:r>
            <a:r>
              <a:rPr lang="en-US" sz="6000" b="1" dirty="0"/>
              <a:t> </a:t>
            </a:r>
            <a:endParaRPr lang="en-US" sz="6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endParaRPr lang="en-US" sz="5400" i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729DB9F-35E1-3144-9C41-458F6E9891C0}"/>
              </a:ext>
            </a:extLst>
          </p:cNvPr>
          <p:cNvGrpSpPr/>
          <p:nvPr/>
        </p:nvGrpSpPr>
        <p:grpSpPr>
          <a:xfrm>
            <a:off x="623573" y="1800494"/>
            <a:ext cx="9352416" cy="1587294"/>
            <a:chOff x="623573" y="1800494"/>
            <a:chExt cx="9352416" cy="1587294"/>
          </a:xfrm>
        </p:grpSpPr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64F9E57F-C64F-4827-8C49-BB9DBDC073C7}"/>
                </a:ext>
              </a:extLst>
            </p:cNvPr>
            <p:cNvSpPr txBox="1"/>
            <p:nvPr/>
          </p:nvSpPr>
          <p:spPr>
            <a:xfrm>
              <a:off x="1101586" y="1800494"/>
              <a:ext cx="8874403" cy="15872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Daniel J. Hocking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5"/>
                </a:rPr>
                <a:t>djhocking@frostburg.edu</a:t>
              </a:r>
              <a:endParaRPr lang="en-US" sz="3200" dirty="0">
                <a:latin typeface="Times New Roman" panose="02020603050405020304" pitchFamily="18" charset="0"/>
                <a:ea typeface="Droid Serif"/>
                <a:cs typeface="Times New Roman" panose="02020603050405020304" pitchFamily="18" charset="0"/>
                <a:sym typeface="Droid Serif"/>
              </a:endParaRPr>
            </a:p>
            <a:p>
              <a:pPr>
                <a:lnSpc>
                  <a:spcPct val="115000"/>
                </a:lnSpc>
              </a:pPr>
              <a:r>
                <a:rPr lang="en-US" sz="44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Laura G. Smith     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  <a:hlinkClick r:id="rId6"/>
                </a:rPr>
                <a:t>lsmit224@vols.utk.edu</a:t>
              </a:r>
              <a:r>
                <a:rPr lang="en-US" sz="3200" dirty="0">
                  <a:latin typeface="Times New Roman" panose="02020603050405020304" pitchFamily="18" charset="0"/>
                  <a:ea typeface="Droid Serif"/>
                  <a:cs typeface="Times New Roman" panose="02020603050405020304" pitchFamily="18" charset="0"/>
                  <a:sym typeface="Droid Serif"/>
                </a:rPr>
                <a:t> </a:t>
              </a:r>
              <a:endParaRPr lang="en-US" sz="3200" dirty="0">
                <a:latin typeface="Times New Roman" panose="02020603050405020304" pitchFamily="18" charset="0"/>
                <a:ea typeface="Oswald"/>
                <a:cs typeface="Times New Roman" panose="02020603050405020304" pitchFamily="18" charset="0"/>
                <a:sym typeface="Oswald"/>
              </a:endParaRPr>
            </a:p>
          </p:txBody>
        </p:sp>
        <p:sp>
          <p:nvSpPr>
            <p:cNvPr id="20" name="Graphic 18">
              <a:extLst>
                <a:ext uri="{FF2B5EF4-FFF2-40B4-BE49-F238E27FC236}">
                  <a16:creationId xmlns:a16="http://schemas.microsoft.com/office/drawing/2014/main" id="{BDF411EE-4753-4C32-9DAF-D5DA024A3893}"/>
                </a:ext>
              </a:extLst>
            </p:cNvPr>
            <p:cNvSpPr/>
            <p:nvPr/>
          </p:nvSpPr>
          <p:spPr>
            <a:xfrm>
              <a:off x="623573" y="2426543"/>
              <a:ext cx="360430" cy="335196"/>
            </a:xfrm>
            <a:custGeom>
              <a:avLst/>
              <a:gdLst>
                <a:gd name="connsiteX0" fmla="*/ 310594 w 327663"/>
                <a:gd name="connsiteY0" fmla="*/ 219906 h 335196"/>
                <a:gd name="connsiteX1" fmla="*/ 246568 w 327663"/>
                <a:gd name="connsiteY1" fmla="*/ 176217 h 335196"/>
                <a:gd name="connsiteX2" fmla="*/ 212295 w 327663"/>
                <a:gd name="connsiteY2" fmla="*/ 176217 h 335196"/>
                <a:gd name="connsiteX3" fmla="*/ 165217 w 327663"/>
                <a:gd name="connsiteY3" fmla="*/ 189022 h 335196"/>
                <a:gd name="connsiteX4" fmla="*/ 118138 w 327663"/>
                <a:gd name="connsiteY4" fmla="*/ 176217 h 335196"/>
                <a:gd name="connsiteX5" fmla="*/ 83866 w 327663"/>
                <a:gd name="connsiteY5" fmla="*/ 176217 h 335196"/>
                <a:gd name="connsiteX6" fmla="*/ 19839 w 327663"/>
                <a:gd name="connsiteY6" fmla="*/ 219906 h 335196"/>
                <a:gd name="connsiteX7" fmla="*/ 1385 w 327663"/>
                <a:gd name="connsiteY7" fmla="*/ 299750 h 335196"/>
                <a:gd name="connsiteX8" fmla="*/ 165970 w 327663"/>
                <a:gd name="connsiteY8" fmla="*/ 335529 h 335196"/>
                <a:gd name="connsiteX9" fmla="*/ 329802 w 327663"/>
                <a:gd name="connsiteY9" fmla="*/ 299750 h 335196"/>
                <a:gd name="connsiteX10" fmla="*/ 310594 w 327663"/>
                <a:gd name="connsiteY10" fmla="*/ 219906 h 335196"/>
                <a:gd name="connsiteX11" fmla="*/ 165593 w 327663"/>
                <a:gd name="connsiteY11" fmla="*/ 154749 h 335196"/>
                <a:gd name="connsiteX12" fmla="*/ 242425 w 327663"/>
                <a:gd name="connsiteY12" fmla="*/ 77918 h 335196"/>
                <a:gd name="connsiteX13" fmla="*/ 165593 w 327663"/>
                <a:gd name="connsiteY13" fmla="*/ 1086 h 335196"/>
                <a:gd name="connsiteX14" fmla="*/ 88762 w 327663"/>
                <a:gd name="connsiteY14" fmla="*/ 77918 h 335196"/>
                <a:gd name="connsiteX15" fmla="*/ 165593 w 327663"/>
                <a:gd name="connsiteY15" fmla="*/ 154749 h 335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7663" h="335196">
                  <a:moveTo>
                    <a:pt x="310594" y="219906"/>
                  </a:moveTo>
                  <a:cubicBezTo>
                    <a:pt x="287243" y="179983"/>
                    <a:pt x="246568" y="176217"/>
                    <a:pt x="246568" y="176217"/>
                  </a:cubicBezTo>
                  <a:lnTo>
                    <a:pt x="212295" y="176217"/>
                  </a:lnTo>
                  <a:cubicBezTo>
                    <a:pt x="198360" y="184126"/>
                    <a:pt x="182541" y="189022"/>
                    <a:pt x="165217" y="189022"/>
                  </a:cubicBezTo>
                  <a:cubicBezTo>
                    <a:pt x="147892" y="189022"/>
                    <a:pt x="132074" y="184503"/>
                    <a:pt x="118138" y="176217"/>
                  </a:cubicBezTo>
                  <a:lnTo>
                    <a:pt x="83866" y="176217"/>
                  </a:lnTo>
                  <a:cubicBezTo>
                    <a:pt x="83866" y="176217"/>
                    <a:pt x="43190" y="179983"/>
                    <a:pt x="19839" y="219906"/>
                  </a:cubicBezTo>
                  <a:cubicBezTo>
                    <a:pt x="-2758" y="259828"/>
                    <a:pt x="1385" y="299750"/>
                    <a:pt x="1385" y="299750"/>
                  </a:cubicBezTo>
                  <a:cubicBezTo>
                    <a:pt x="1385" y="299750"/>
                    <a:pt x="37164" y="335529"/>
                    <a:pt x="165970" y="335529"/>
                  </a:cubicBezTo>
                  <a:cubicBezTo>
                    <a:pt x="294776" y="335529"/>
                    <a:pt x="329802" y="299750"/>
                    <a:pt x="329802" y="299750"/>
                  </a:cubicBezTo>
                  <a:cubicBezTo>
                    <a:pt x="329802" y="299750"/>
                    <a:pt x="333945" y="259828"/>
                    <a:pt x="310594" y="219906"/>
                  </a:cubicBezTo>
                  <a:close/>
                  <a:moveTo>
                    <a:pt x="165593" y="154749"/>
                  </a:moveTo>
                  <a:cubicBezTo>
                    <a:pt x="208152" y="154749"/>
                    <a:pt x="242425" y="120477"/>
                    <a:pt x="242425" y="77918"/>
                  </a:cubicBezTo>
                  <a:cubicBezTo>
                    <a:pt x="242425" y="35359"/>
                    <a:pt x="208152" y="1086"/>
                    <a:pt x="165593" y="1086"/>
                  </a:cubicBezTo>
                  <a:cubicBezTo>
                    <a:pt x="123035" y="1086"/>
                    <a:pt x="88762" y="35736"/>
                    <a:pt x="88762" y="77918"/>
                  </a:cubicBezTo>
                  <a:cubicBezTo>
                    <a:pt x="88762" y="120477"/>
                    <a:pt x="123035" y="154749"/>
                    <a:pt x="165593" y="154749"/>
                  </a:cubicBezTo>
                  <a:close/>
                </a:path>
              </a:pathLst>
            </a:custGeom>
            <a:solidFill>
              <a:schemeClr val="tx1">
                <a:lumMod val="50000"/>
                <a:lumOff val="50000"/>
              </a:schemeClr>
            </a:solidFill>
            <a:ln w="3663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FCAC4B58-8623-4DBE-951A-DDF821787031}"/>
              </a:ext>
            </a:extLst>
          </p:cNvPr>
          <p:cNvSpPr txBox="1"/>
          <p:nvPr/>
        </p:nvSpPr>
        <p:spPr>
          <a:xfrm>
            <a:off x="39937054" y="3218267"/>
            <a:ext cx="8849405" cy="65556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test statistics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Table of model options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Figures? Which?</a:t>
            </a: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endParaRPr lang="en-US" sz="6000" b="1" dirty="0">
              <a:latin typeface="Lato" panose="020F0502020204030203" pitchFamily="34" charset="0"/>
              <a:cs typeface="Arial" panose="020B0604020202020204" pitchFamily="34" charset="0"/>
            </a:endParaRPr>
          </a:p>
        </p:txBody>
      </p:sp>
      <p:grpSp>
        <p:nvGrpSpPr>
          <p:cNvPr id="4" name="Group 3">
            <a:extLst>
              <a:ext uri="{FF2B5EF4-FFF2-40B4-BE49-F238E27FC236}">
                <a16:creationId xmlns:a16="http://schemas.microsoft.com/office/drawing/2014/main" id="{45FE7F63-B1EE-C14C-9ECC-F89ED5897E2B}"/>
              </a:ext>
            </a:extLst>
          </p:cNvPr>
          <p:cNvGrpSpPr/>
          <p:nvPr/>
        </p:nvGrpSpPr>
        <p:grpSpPr>
          <a:xfrm>
            <a:off x="13717748" y="29456809"/>
            <a:ext cx="9976682" cy="2539629"/>
            <a:chOff x="18783300" y="26753474"/>
            <a:chExt cx="11391161" cy="2716655"/>
          </a:xfrm>
        </p:grpSpPr>
        <p:sp>
          <p:nvSpPr>
            <p:cNvPr id="9" name="Graphic 7">
              <a:extLst>
                <a:ext uri="{FF2B5EF4-FFF2-40B4-BE49-F238E27FC236}">
                  <a16:creationId xmlns:a16="http://schemas.microsoft.com/office/drawing/2014/main" id="{9914F9AF-0FB9-4924-8DCA-B46EEB713FE9}"/>
                </a:ext>
              </a:extLst>
            </p:cNvPr>
            <p:cNvSpPr/>
            <p:nvPr/>
          </p:nvSpPr>
          <p:spPr>
            <a:xfrm>
              <a:off x="20080764" y="27296200"/>
              <a:ext cx="1256803" cy="2173929"/>
            </a:xfrm>
            <a:custGeom>
              <a:avLst/>
              <a:gdLst>
                <a:gd name="connsiteX0" fmla="*/ 321256 w 2089376"/>
                <a:gd name="connsiteY0" fmla="*/ 0 h 3614056"/>
                <a:gd name="connsiteX1" fmla="*/ 0 w 2089376"/>
                <a:gd name="connsiteY1" fmla="*/ 321256 h 3614056"/>
                <a:gd name="connsiteX2" fmla="*/ 0 w 2089376"/>
                <a:gd name="connsiteY2" fmla="*/ 3292801 h 3614056"/>
                <a:gd name="connsiteX3" fmla="*/ 321256 w 2089376"/>
                <a:gd name="connsiteY3" fmla="*/ 3614057 h 3614056"/>
                <a:gd name="connsiteX4" fmla="*/ 1815047 w 2089376"/>
                <a:gd name="connsiteY4" fmla="*/ 3614057 h 3614056"/>
                <a:gd name="connsiteX5" fmla="*/ 2136303 w 2089376"/>
                <a:gd name="connsiteY5" fmla="*/ 3292801 h 3614056"/>
                <a:gd name="connsiteX6" fmla="*/ 2136303 w 2089376"/>
                <a:gd name="connsiteY6" fmla="*/ 321256 h 3614056"/>
                <a:gd name="connsiteX7" fmla="*/ 1815047 w 2089376"/>
                <a:gd name="connsiteY7" fmla="*/ 0 h 3614056"/>
                <a:gd name="connsiteX8" fmla="*/ 321256 w 2089376"/>
                <a:gd name="connsiteY8" fmla="*/ 0 h 3614056"/>
                <a:gd name="connsiteX9" fmla="*/ 889115 w 2089376"/>
                <a:gd name="connsiteY9" fmla="*/ 309397 h 3614056"/>
                <a:gd name="connsiteX10" fmla="*/ 1247302 w 2089376"/>
                <a:gd name="connsiteY10" fmla="*/ 309397 h 3614056"/>
                <a:gd name="connsiteX11" fmla="*/ 1289936 w 2089376"/>
                <a:gd name="connsiteY11" fmla="*/ 369650 h 3614056"/>
                <a:gd name="connsiteX12" fmla="*/ 1247302 w 2089376"/>
                <a:gd name="connsiteY12" fmla="*/ 429903 h 3614056"/>
                <a:gd name="connsiteX13" fmla="*/ 889115 w 2089376"/>
                <a:gd name="connsiteY13" fmla="*/ 429903 h 3614056"/>
                <a:gd name="connsiteX14" fmla="*/ 846480 w 2089376"/>
                <a:gd name="connsiteY14" fmla="*/ 369650 h 3614056"/>
                <a:gd name="connsiteX15" fmla="*/ 889115 w 2089376"/>
                <a:gd name="connsiteY15" fmla="*/ 309397 h 3614056"/>
                <a:gd name="connsiteX16" fmla="*/ 176468 w 2089376"/>
                <a:gd name="connsiteY16" fmla="*/ 738905 h 3614056"/>
                <a:gd name="connsiteX17" fmla="*/ 1959892 w 2089376"/>
                <a:gd name="connsiteY17" fmla="*/ 738905 h 3614056"/>
                <a:gd name="connsiteX18" fmla="*/ 1959892 w 2089376"/>
                <a:gd name="connsiteY18" fmla="*/ 2875208 h 3614056"/>
                <a:gd name="connsiteX19" fmla="*/ 176468 w 2089376"/>
                <a:gd name="connsiteY19" fmla="*/ 2875208 h 3614056"/>
                <a:gd name="connsiteX20" fmla="*/ 176468 w 2089376"/>
                <a:gd name="connsiteY20" fmla="*/ 738905 h 3614056"/>
                <a:gd name="connsiteX21" fmla="*/ 1068180 w 2089376"/>
                <a:gd name="connsiteY21" fmla="*/ 3045747 h 3614056"/>
                <a:gd name="connsiteX22" fmla="*/ 1068180 w 2089376"/>
                <a:gd name="connsiteY22" fmla="*/ 3045747 h 3614056"/>
                <a:gd name="connsiteX23" fmla="*/ 1267066 w 2089376"/>
                <a:gd name="connsiteY23" fmla="*/ 3244633 h 3614056"/>
                <a:gd name="connsiteX24" fmla="*/ 1267066 w 2089376"/>
                <a:gd name="connsiteY24" fmla="*/ 3244633 h 3614056"/>
                <a:gd name="connsiteX25" fmla="*/ 1267066 w 2089376"/>
                <a:gd name="connsiteY25" fmla="*/ 3244633 h 3614056"/>
                <a:gd name="connsiteX26" fmla="*/ 1267066 w 2089376"/>
                <a:gd name="connsiteY26" fmla="*/ 3244633 h 3614056"/>
                <a:gd name="connsiteX27" fmla="*/ 1068180 w 2089376"/>
                <a:gd name="connsiteY27" fmla="*/ 3443519 h 3614056"/>
                <a:gd name="connsiteX28" fmla="*/ 1068180 w 2089376"/>
                <a:gd name="connsiteY28" fmla="*/ 3443519 h 3614056"/>
                <a:gd name="connsiteX29" fmla="*/ 1068180 w 2089376"/>
                <a:gd name="connsiteY29" fmla="*/ 3443519 h 3614056"/>
                <a:gd name="connsiteX30" fmla="*/ 1068180 w 2089376"/>
                <a:gd name="connsiteY30" fmla="*/ 3443519 h 3614056"/>
                <a:gd name="connsiteX31" fmla="*/ 869294 w 2089376"/>
                <a:gd name="connsiteY31" fmla="*/ 3244633 h 3614056"/>
                <a:gd name="connsiteX32" fmla="*/ 869294 w 2089376"/>
                <a:gd name="connsiteY32" fmla="*/ 3244633 h 3614056"/>
                <a:gd name="connsiteX33" fmla="*/ 869294 w 2089376"/>
                <a:gd name="connsiteY33" fmla="*/ 3244633 h 3614056"/>
                <a:gd name="connsiteX34" fmla="*/ 869294 w 2089376"/>
                <a:gd name="connsiteY34" fmla="*/ 3244633 h 3614056"/>
                <a:gd name="connsiteX35" fmla="*/ 1068180 w 2089376"/>
                <a:gd name="connsiteY35" fmla="*/ 3045747 h 3614056"/>
                <a:gd name="connsiteX36" fmla="*/ 1068180 w 2089376"/>
                <a:gd name="connsiteY36" fmla="*/ 3045747 h 3614056"/>
                <a:gd name="connsiteX37" fmla="*/ 1068180 w 2089376"/>
                <a:gd name="connsiteY37" fmla="*/ 3045747 h 3614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2089376" h="3614056">
                  <a:moveTo>
                    <a:pt x="321256" y="0"/>
                  </a:moveTo>
                  <a:cubicBezTo>
                    <a:pt x="144562" y="0"/>
                    <a:pt x="0" y="144562"/>
                    <a:pt x="0" y="321256"/>
                  </a:cubicBezTo>
                  <a:lnTo>
                    <a:pt x="0" y="3292801"/>
                  </a:lnTo>
                  <a:cubicBezTo>
                    <a:pt x="0" y="3469495"/>
                    <a:pt x="144562" y="3614057"/>
                    <a:pt x="321256" y="3614057"/>
                  </a:cubicBezTo>
                  <a:lnTo>
                    <a:pt x="1815047" y="3614057"/>
                  </a:lnTo>
                  <a:cubicBezTo>
                    <a:pt x="1991741" y="3614057"/>
                    <a:pt x="2136303" y="3469495"/>
                    <a:pt x="2136303" y="3292801"/>
                  </a:cubicBezTo>
                  <a:lnTo>
                    <a:pt x="2136303" y="321256"/>
                  </a:lnTo>
                  <a:cubicBezTo>
                    <a:pt x="2136303" y="144562"/>
                    <a:pt x="1991741" y="0"/>
                    <a:pt x="1815047" y="0"/>
                  </a:cubicBezTo>
                  <a:lnTo>
                    <a:pt x="321256" y="0"/>
                  </a:lnTo>
                  <a:close/>
                  <a:moveTo>
                    <a:pt x="889115" y="309397"/>
                  </a:moveTo>
                  <a:lnTo>
                    <a:pt x="1247302" y="309397"/>
                  </a:lnTo>
                  <a:cubicBezTo>
                    <a:pt x="1270849" y="309397"/>
                    <a:pt x="1289936" y="336390"/>
                    <a:pt x="1289936" y="369650"/>
                  </a:cubicBezTo>
                  <a:cubicBezTo>
                    <a:pt x="1289936" y="402911"/>
                    <a:pt x="1270849" y="429903"/>
                    <a:pt x="1247302" y="429903"/>
                  </a:cubicBezTo>
                  <a:lnTo>
                    <a:pt x="889115" y="429903"/>
                  </a:lnTo>
                  <a:cubicBezTo>
                    <a:pt x="865567" y="429903"/>
                    <a:pt x="846480" y="402911"/>
                    <a:pt x="846480" y="369650"/>
                  </a:cubicBezTo>
                  <a:cubicBezTo>
                    <a:pt x="846480" y="336390"/>
                    <a:pt x="865567" y="309397"/>
                    <a:pt x="889115" y="309397"/>
                  </a:cubicBezTo>
                  <a:close/>
                  <a:moveTo>
                    <a:pt x="176468" y="738905"/>
                  </a:moveTo>
                  <a:lnTo>
                    <a:pt x="1959892" y="738905"/>
                  </a:lnTo>
                  <a:lnTo>
                    <a:pt x="1959892" y="2875208"/>
                  </a:lnTo>
                  <a:lnTo>
                    <a:pt x="176468" y="2875208"/>
                  </a:lnTo>
                  <a:lnTo>
                    <a:pt x="176468" y="738905"/>
                  </a:lnTo>
                  <a:close/>
                  <a:moveTo>
                    <a:pt x="1068180" y="3045747"/>
                  </a:moveTo>
                  <a:cubicBezTo>
                    <a:pt x="1068180" y="3045747"/>
                    <a:pt x="1068180" y="3045747"/>
                    <a:pt x="1068180" y="3045747"/>
                  </a:cubicBezTo>
                  <a:cubicBezTo>
                    <a:pt x="1178013" y="3045747"/>
                    <a:pt x="1267066" y="3134799"/>
                    <a:pt x="1267066" y="3244633"/>
                  </a:cubicBezTo>
                  <a:cubicBezTo>
                    <a:pt x="1267066" y="3244633"/>
                    <a:pt x="1267066" y="3244633"/>
                    <a:pt x="1267066" y="3244633"/>
                  </a:cubicBezTo>
                  <a:lnTo>
                    <a:pt x="1267066" y="3244633"/>
                  </a:lnTo>
                  <a:cubicBezTo>
                    <a:pt x="1267066" y="3244633"/>
                    <a:pt x="1267066" y="3244633"/>
                    <a:pt x="1267066" y="3244633"/>
                  </a:cubicBezTo>
                  <a:cubicBezTo>
                    <a:pt x="1267066" y="3354466"/>
                    <a:pt x="1178013" y="3443519"/>
                    <a:pt x="1068180" y="3443519"/>
                  </a:cubicBezTo>
                  <a:cubicBezTo>
                    <a:pt x="1068180" y="3443519"/>
                    <a:pt x="1068180" y="3443519"/>
                    <a:pt x="1068180" y="3443519"/>
                  </a:cubicBezTo>
                  <a:lnTo>
                    <a:pt x="1068180" y="3443519"/>
                  </a:lnTo>
                  <a:cubicBezTo>
                    <a:pt x="1068180" y="3443519"/>
                    <a:pt x="1068180" y="3443519"/>
                    <a:pt x="1068180" y="3443519"/>
                  </a:cubicBezTo>
                  <a:cubicBezTo>
                    <a:pt x="958346" y="3443519"/>
                    <a:pt x="869294" y="3354466"/>
                    <a:pt x="869294" y="3244633"/>
                  </a:cubicBezTo>
                  <a:cubicBezTo>
                    <a:pt x="869294" y="3244633"/>
                    <a:pt x="869294" y="3244633"/>
                    <a:pt x="869294" y="3244633"/>
                  </a:cubicBezTo>
                  <a:lnTo>
                    <a:pt x="869294" y="3244633"/>
                  </a:lnTo>
                  <a:cubicBezTo>
                    <a:pt x="869294" y="3244633"/>
                    <a:pt x="869294" y="3244633"/>
                    <a:pt x="869294" y="3244633"/>
                  </a:cubicBezTo>
                  <a:cubicBezTo>
                    <a:pt x="869294" y="3134799"/>
                    <a:pt x="958346" y="3045747"/>
                    <a:pt x="1068180" y="3045747"/>
                  </a:cubicBezTo>
                  <a:cubicBezTo>
                    <a:pt x="1068180" y="3045747"/>
                    <a:pt x="1068180" y="3045747"/>
                    <a:pt x="1068180" y="3045747"/>
                  </a:cubicBezTo>
                  <a:lnTo>
                    <a:pt x="1068180" y="304574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56406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en-US">
                <a:solidFill>
                  <a:schemeClr val="bg1">
                    <a:lumMod val="85000"/>
                  </a:schemeClr>
                </a:solidFill>
              </a:endParaRP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315520EB-0F65-403D-A973-B17B2A4C2E9D}"/>
                </a:ext>
              </a:extLst>
            </p:cNvPr>
            <p:cNvSpPr txBox="1"/>
            <p:nvPr/>
          </p:nvSpPr>
          <p:spPr>
            <a:xfrm>
              <a:off x="21674045" y="26753474"/>
              <a:ext cx="8500416" cy="24692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 Black" panose="020F0A02020204030203" pitchFamily="34" charset="0"/>
                  <a:cs typeface="Arial" panose="020B0604020202020204" pitchFamily="34" charset="0"/>
                </a:rPr>
                <a:t>Take a picture</a:t>
              </a:r>
              <a:r>
                <a:rPr lang="en-US" sz="4800" dirty="0">
                  <a:solidFill>
                    <a:schemeClr val="accent1">
                      <a:lumMod val="60000"/>
                      <a:lumOff val="40000"/>
                    </a:schemeClr>
                  </a:solidFill>
                  <a:latin typeface="Lato" panose="020F0502020204030203" pitchFamily="34" charset="0"/>
                  <a:cs typeface="Arial" panose="020B0604020202020204" pitchFamily="34" charset="0"/>
                </a:rPr>
                <a:t> to visit GitHub page and access code and additional details</a:t>
              </a:r>
              <a:endParaRPr lang="en-US" sz="4800" dirty="0">
                <a:solidFill>
                  <a:schemeClr val="accent1">
                    <a:lumMod val="60000"/>
                    <a:lumOff val="40000"/>
                  </a:schemeClr>
                </a:solidFill>
                <a:latin typeface="Lato Black" panose="020F0A02020204030203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74F99D74-1FE2-47E2-9103-2118C762094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783300" y="28359819"/>
              <a:ext cx="1297464" cy="0"/>
            </a:xfrm>
            <a:prstGeom prst="straightConnector1">
              <a:avLst/>
            </a:prstGeom>
            <a:ln w="66675">
              <a:solidFill>
                <a:schemeClr val="accent1">
                  <a:lumMod val="60000"/>
                  <a:lumOff val="40000"/>
                </a:schemeClr>
              </a:solidFill>
              <a:prstDash val="sysDot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5" name="Rectangle 524">
            <a:extLst>
              <a:ext uri="{FF2B5EF4-FFF2-40B4-BE49-F238E27FC236}">
                <a16:creationId xmlns:a16="http://schemas.microsoft.com/office/drawing/2014/main" id="{4DD8B597-E83B-44EA-B4E5-8C0BE9DCC038}"/>
              </a:ext>
            </a:extLst>
          </p:cNvPr>
          <p:cNvSpPr/>
          <p:nvPr/>
        </p:nvSpPr>
        <p:spPr>
          <a:xfrm>
            <a:off x="10452640" y="29165240"/>
            <a:ext cx="3306189" cy="324492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27" name="Graphic 526">
            <a:extLst>
              <a:ext uri="{FF2B5EF4-FFF2-40B4-BE49-F238E27FC236}">
                <a16:creationId xmlns:a16="http://schemas.microsoft.com/office/drawing/2014/main" id="{41D38C52-D231-46A8-8C70-CD73D3D5ED2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10584519" y="29287028"/>
            <a:ext cx="3001350" cy="300135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373DDBCD-22DB-EA4B-8AC8-D2E35054E5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38924960" y="924890"/>
            <a:ext cx="4577242" cy="1630972"/>
          </a:xfrm>
          <a:prstGeom prst="rect">
            <a:avLst/>
          </a:prstGeom>
          <a:solidFill>
            <a:schemeClr val="bg1"/>
          </a:solidFill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E6769800-7428-9E40-9152-1420DA7C52E6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8368892" y="26502556"/>
            <a:ext cx="8053074" cy="5908505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3A00A2DE-7BAB-014F-A966-75EFA3D7A81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42692221" y="114874"/>
            <a:ext cx="7244443" cy="368111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3AE5D18-D728-CC4F-B982-68F511D2F884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86717" y="9120378"/>
            <a:ext cx="5177320" cy="3801071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A59D6DD8-D462-4B4F-B135-CB6C9577AFDD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87399" y="9120377"/>
            <a:ext cx="4402014" cy="3229739"/>
          </a:xfrm>
          <a:prstGeom prst="rect">
            <a:avLst/>
          </a:prstGeom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CED69671-2D29-BE46-8109-BBB9A58FD4B9}"/>
              </a:ext>
            </a:extLst>
          </p:cNvPr>
          <p:cNvSpPr txBox="1"/>
          <p:nvPr/>
        </p:nvSpPr>
        <p:spPr>
          <a:xfrm>
            <a:off x="12965985" y="24545708"/>
            <a:ext cx="2199967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7200" dirty="0">
                <a:solidFill>
                  <a:schemeClr val="bg1"/>
                </a:solidFill>
              </a:rPr>
              <a:t>Ring Width = Biological Growth x Climate Response x Error</a:t>
            </a:r>
          </a:p>
        </p:txBody>
      </p:sp>
    </p:spTree>
    <p:extLst>
      <p:ext uri="{BB962C8B-B14F-4D97-AF65-F5344CB8AC3E}">
        <p14:creationId xmlns:p14="http://schemas.microsoft.com/office/powerpoint/2010/main" val="21762990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4A148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90819F-FE92-412D-A3A4-C7AB34024A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394710" y="6202683"/>
            <a:ext cx="42588180" cy="18318473"/>
          </a:xfrm>
        </p:spPr>
        <p:txBody>
          <a:bodyPr>
            <a:normAutofit fontScale="90000"/>
          </a:bodyPr>
          <a:lstStyle/>
          <a:p>
            <a:pPr>
              <a:lnSpc>
                <a:spcPct val="120000"/>
              </a:lnSpc>
            </a:pPr>
            <a:r>
              <a:rPr lang="en-US" b="1" dirty="0">
                <a:solidFill>
                  <a:srgbClr val="E1BEE7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Notes:</a:t>
            </a:r>
            <a:r>
              <a:rPr lang="en-US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br>
              <a:rPr lang="en-US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1.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Correct fonts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won’t load until you open this in PowerPoint</a:t>
            </a:r>
            <a:r>
              <a:rPr lang="en-US" sz="14700" dirty="0">
                <a:solidFill>
                  <a:srgbClr val="757575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</a:t>
            </a:r>
            <a:r>
              <a:rPr lang="en-US" sz="14700" dirty="0">
                <a:solidFill>
                  <a:srgbClr val="9E9E9E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(e.g., if you’re previewing this in your browser it’ll look uglier than it actually is)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.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2. Generate </a:t>
            </a:r>
            <a:r>
              <a:rPr lang="en-US" sz="14700" b="1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QR</a:t>
            </a:r>
            <a: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  <a:t> codes here: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r>
              <a:rPr lang="en-US" sz="9600" dirty="0">
                <a:latin typeface="Verdana" panose="020B0604030504040204" pitchFamily="34" charset="0"/>
                <a:ea typeface="Verdana" panose="020B0604030504040204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  <a:br>
              <a:rPr lang="en-US" sz="14700" dirty="0">
                <a:solidFill>
                  <a:schemeClr val="bg1"/>
                </a:solidFill>
                <a:latin typeface="Verdana" panose="020B0604030504040204" pitchFamily="34" charset="0"/>
                <a:ea typeface="Verdana" panose="020B0604030504040204" pitchFamily="34" charset="0"/>
              </a:rPr>
            </a:br>
            <a:endParaRPr lang="en-US" dirty="0">
              <a:solidFill>
                <a:schemeClr val="bg1"/>
              </a:solidFill>
              <a:latin typeface="Verdana" panose="020B0604030504040204" pitchFamily="34" charset="0"/>
              <a:ea typeface="Verdana" panose="020B060403050404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749613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71ABED-F630-40F1-81A5-EEC922E484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Arial Black" panose="020B0A04020102020204" pitchFamily="34" charset="0"/>
              </a:rPr>
              <a:t>FAQ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9E007E-F751-4980-B13D-3DDB68024B2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94710" y="7239000"/>
            <a:ext cx="42588180" cy="2088642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How do I create a QR code?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2"/>
              </a:rPr>
              <a:t>https://www.qrcode-monkey.com/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  <a:hlinkClick r:id="rId3"/>
              </a:rPr>
              <a:t>https://www.qrstuff.com/</a:t>
            </a: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6000" dirty="0">
              <a:latin typeface="Lato" panose="020F0502020204030203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my intro/methods/results doesn’t fit in the silent bar?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If you’re trying to put so much into that bar that it doesn’t fit, they won’t have time to read it anyway. First try moving stuff to the ammo bar. Next, cut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6000" dirty="0" err="1">
                <a:latin typeface="Lato" panose="020F0502020204030203" pitchFamily="34" charset="0"/>
                <a:cs typeface="Arial" panose="020B0604020202020204" pitchFamily="34" charset="0"/>
              </a:rPr>
              <a:t>cut</a:t>
            </a:r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.</a:t>
            </a:r>
          </a:p>
          <a:p>
            <a:r>
              <a:rPr lang="en-US" sz="6000" dirty="0">
                <a:latin typeface="Lato" panose="020F0502020204030203" pitchFamily="34" charset="0"/>
                <a:cs typeface="Arial" panose="020B0604020202020204" pitchFamily="34" charset="0"/>
              </a:rPr>
              <a:t>Instead of trying to fill space, you’re trying to conserve space.</a:t>
            </a:r>
          </a:p>
          <a:p>
            <a:endParaRPr lang="en-US" sz="6000" dirty="0">
              <a:latin typeface="Lato" panose="020F0502020204030203" pitchFamily="34" charset="0"/>
            </a:endParaRPr>
          </a:p>
          <a:p>
            <a:pPr marL="0" indent="0">
              <a:buNone/>
            </a:pPr>
            <a:r>
              <a:rPr lang="en-US" sz="6000" b="1" dirty="0">
                <a:latin typeface="Lato" panose="020F0502020204030203" pitchFamily="34" charset="0"/>
                <a:cs typeface="Arial" panose="020B0604020202020204" pitchFamily="34" charset="0"/>
              </a:rPr>
              <a:t>What if I have a really important graph or picture?</a:t>
            </a:r>
          </a:p>
          <a:p>
            <a:r>
              <a:rPr lang="en-US" sz="6000" dirty="0">
                <a:latin typeface="Lato" panose="020F0502020204030203" pitchFamily="34" charset="0"/>
              </a:rPr>
              <a:t>Move the QR Code to the Silent Presenter, then put your graph/image in the middle.</a:t>
            </a:r>
          </a:p>
        </p:txBody>
      </p:sp>
    </p:spTree>
    <p:extLst>
      <p:ext uri="{BB962C8B-B14F-4D97-AF65-F5344CB8AC3E}">
        <p14:creationId xmlns:p14="http://schemas.microsoft.com/office/powerpoint/2010/main" val="31844504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5254</TotalTime>
  <Words>498</Words>
  <Application>Microsoft Office PowerPoint</Application>
  <PresentationFormat>Custom</PresentationFormat>
  <Paragraphs>58</Paragraphs>
  <Slides>3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3" baseType="lpstr">
      <vt:lpstr>Lato</vt:lpstr>
      <vt:lpstr>Calibri Light</vt:lpstr>
      <vt:lpstr>Arial</vt:lpstr>
      <vt:lpstr>Arial Black</vt:lpstr>
      <vt:lpstr>Lato Black</vt:lpstr>
      <vt:lpstr>Calibri</vt:lpstr>
      <vt:lpstr>Cambria</vt:lpstr>
      <vt:lpstr>Verdana</vt:lpstr>
      <vt:lpstr>Times New Roman</vt:lpstr>
      <vt:lpstr>Office Theme</vt:lpstr>
      <vt:lpstr>Modeling biological tree growth and climate simultaneously properly accounts for uncertainty and allows for flexible and explicit sub-models of growth and climate  Reconstructions are highly dependent on assumptions of climate and climate-growth  relationships</vt:lpstr>
      <vt:lpstr>Notes:  1. Correct fonts won’t load until you open this in PowerPoint (e.g., if you’re previewing this in your browser it’ll look uglier than it actually is).  2. Generate QR codes here: https://www.qrcode-monkey.com/ </vt:lpstr>
      <vt:lpstr>FAQ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Smith, Laura G</cp:lastModifiedBy>
  <cp:revision>143</cp:revision>
  <dcterms:created xsi:type="dcterms:W3CDTF">2018-09-16T19:13:41Z</dcterms:created>
  <dcterms:modified xsi:type="dcterms:W3CDTF">2019-03-31T17:57:07Z</dcterms:modified>
</cp:coreProperties>
</file>

<file path=docProps/thumbnail.jpeg>
</file>